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F4DBA46-F829-439D-9F6A-139C4746A22C}">
  <a:tblStyle styleId="{1F4DBA46-F829-439D-9F6A-139C4746A22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C359E59-BF71-41E7-868D-C8AA8597F3DC}"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3067c7b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3067c7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eeed6fcf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eeed6fcf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loc.gov/resource/cph.3g03616/" TargetMode="External"/><Relationship Id="rId6" Type="http://schemas.openxmlformats.org/officeDocument/2006/relationships/hyperlink" Target="https://www.youtube.com/watch?v=Yl7nKRzE7YY" TargetMode="External"/><Relationship Id="rId7"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Indigenous Resistance Guided Notes</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60" name="Google Shape;60;p13"/>
          <p:cNvGraphicFramePr/>
          <p:nvPr/>
        </p:nvGraphicFramePr>
        <p:xfrm>
          <a:off x="455300" y="1437300"/>
          <a:ext cx="3000000" cy="3000000"/>
        </p:xfrm>
        <a:graphic>
          <a:graphicData uri="http://schemas.openxmlformats.org/drawingml/2006/table">
            <a:tbl>
              <a:tblPr>
                <a:noFill/>
                <a:tableStyleId>{1F4DBA46-F829-439D-9F6A-139C4746A22C}</a:tableStyleId>
              </a:tblPr>
              <a:tblGrid>
                <a:gridCol w="4350900"/>
                <a:gridCol w="2725650"/>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b="1" lang="en" sz="1200">
                          <a:solidFill>
                            <a:schemeClr val="dk1"/>
                          </a:solidFill>
                          <a:latin typeface="Halant"/>
                          <a:ea typeface="Halant"/>
                          <a:cs typeface="Halant"/>
                          <a:sym typeface="Halant"/>
                        </a:rPr>
                        <a:t>(Begin at 7:09, End at 9:43) </a:t>
                      </a:r>
                      <a:endParaRPr sz="1200">
                        <a:solidFill>
                          <a:schemeClr val="dk1"/>
                        </a:solidFill>
                        <a:latin typeface="Halant"/>
                        <a:ea typeface="Halant"/>
                        <a:cs typeface="Halant"/>
                        <a:sym typeface="Halant"/>
                      </a:endParaRPr>
                    </a:p>
                    <a:p>
                      <a:pPr indent="0" lvl="0" marL="38100" marR="15240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0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b="1" sz="1300">
                        <a:latin typeface="Halant"/>
                        <a:ea typeface="Halant"/>
                        <a:cs typeface="Halant"/>
                        <a:sym typeface="Halant"/>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Halant"/>
                          <a:ea typeface="Halant"/>
                          <a:cs typeface="Halant"/>
                          <a:sym typeface="Halant"/>
                        </a:rPr>
                        <a:t>Source: Tecumseh/B. &amp; E. sc.; S.W. United States, None.  (Between 1860 and 1900] Photograph.  </a:t>
                      </a:r>
                      <a:r>
                        <a:rPr lang="en" sz="1200" u="sng">
                          <a:solidFill>
                            <a:schemeClr val="hlink"/>
                          </a:solidFill>
                          <a:latin typeface="Halant"/>
                          <a:ea typeface="Halant"/>
                          <a:cs typeface="Halant"/>
                          <a:sym typeface="Halant"/>
                          <a:hlinkClick r:id="rId5"/>
                        </a:rPr>
                        <a:t>https://www.loc.gov/resource/cph.3g03616/</a:t>
                      </a:r>
                      <a:r>
                        <a:rPr lang="en" sz="1200">
                          <a:latin typeface="Halant"/>
                          <a:ea typeface="Halant"/>
                          <a:cs typeface="Halant"/>
                          <a:sym typeface="Halant"/>
                        </a:rPr>
                        <a:t> </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457200" y="838200"/>
            <a:ext cx="71124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Watch the video except from “</a:t>
            </a:r>
            <a:r>
              <a:rPr lang="en" sz="1200" u="sng">
                <a:solidFill>
                  <a:schemeClr val="hlink"/>
                </a:solidFill>
                <a:latin typeface="Halant"/>
                <a:ea typeface="Halant"/>
                <a:cs typeface="Halant"/>
                <a:sym typeface="Halant"/>
                <a:hlinkClick r:id="rId6"/>
              </a:rPr>
              <a:t>The New Nation and the World</a:t>
            </a:r>
            <a:r>
              <a:rPr lang="en" sz="1200">
                <a:solidFill>
                  <a:schemeClr val="dk1"/>
                </a:solidFill>
                <a:latin typeface="Halant"/>
                <a:ea typeface="Halant"/>
                <a:cs typeface="Halant"/>
                <a:sym typeface="Halant"/>
              </a:rPr>
              <a:t>,” and view the historical painting. Then answer the questions that follow.</a:t>
            </a:r>
            <a:endParaRPr/>
          </a:p>
        </p:txBody>
      </p:sp>
      <p:pic>
        <p:nvPicPr>
          <p:cNvPr id="62" name="Google Shape;62;p13" title="Tecumseh.jpg"/>
          <p:cNvPicPr preferRelativeResize="0"/>
          <p:nvPr/>
        </p:nvPicPr>
        <p:blipFill>
          <a:blip r:embed="rId7">
            <a:alphaModFix/>
          </a:blip>
          <a:stretch>
            <a:fillRect/>
          </a:stretch>
        </p:blipFill>
        <p:spPr>
          <a:xfrm>
            <a:off x="4974800" y="2581275"/>
            <a:ext cx="2398875" cy="29956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Indigenous Resistance</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1" name="Google Shape;71;p14"/>
          <p:cNvGraphicFramePr/>
          <p:nvPr/>
        </p:nvGraphicFramePr>
        <p:xfrm>
          <a:off x="453738" y="1667238"/>
          <a:ext cx="3000000" cy="3000000"/>
        </p:xfrm>
        <a:graphic>
          <a:graphicData uri="http://schemas.openxmlformats.org/drawingml/2006/table">
            <a:tbl>
              <a:tblPr>
                <a:noFill/>
                <a:tableStyleId>{0C359E59-BF71-41E7-868D-C8AA8597F3DC}</a:tableStyleId>
              </a:tblPr>
              <a:tblGrid>
                <a:gridCol w="4843875"/>
                <a:gridCol w="2021025"/>
              </a:tblGrid>
              <a:tr h="7331100">
                <a:tc>
                  <a:txBody>
                    <a:bodyPr/>
                    <a:lstStyle/>
                    <a:p>
                      <a:pPr indent="0" lvl="0" marL="0" rtl="0" algn="l">
                        <a:lnSpc>
                          <a:spcPct val="115000"/>
                        </a:lnSpc>
                        <a:spcBef>
                          <a:spcPts val="1200"/>
                        </a:spcBef>
                        <a:spcAft>
                          <a:spcPts val="0"/>
                        </a:spcAft>
                        <a:buClr>
                          <a:schemeClr val="dk1"/>
                        </a:buClr>
                        <a:buSzPts val="1100"/>
                        <a:buFont typeface="Arial"/>
                        <a:buNone/>
                      </a:pPr>
                      <a:r>
                        <a:rPr lang="en" sz="1100">
                          <a:solidFill>
                            <a:schemeClr val="dk1"/>
                          </a:solidFill>
                          <a:latin typeface="Inter"/>
                          <a:ea typeface="Inter"/>
                          <a:cs typeface="Inter"/>
                          <a:sym typeface="Inter"/>
                        </a:rPr>
                        <a:t>In the early 19th century, Native American tribes in the Old Northwest (an area that includes present-day Ohio, Indiana, Illinois, Michigan, and Wisconsin) struggled to keep their land as American settlers moved westward. The U.S. government forced Native leaders to sign treaties, such as the Treaty of Greenville in 1795 and the Treaty of Fort Wayne in 1809, which gave up millions of acres of Native land. Many Native Americans did not agree with these treaties, arguing that their land was taken unfairly.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100">
                          <a:solidFill>
                            <a:schemeClr val="dk1"/>
                          </a:solidFill>
                          <a:latin typeface="Inter"/>
                          <a:ea typeface="Inter"/>
                          <a:cs typeface="Inter"/>
                          <a:sym typeface="Inter"/>
                        </a:rPr>
                        <a:t>Two Shawnee brothers, Tecumseh and Tenskwatawa, led resistance against these land losses. Tenskwatawa, also known as "The Prophet," encouraged Native Americans to reject American ways and return to their traditional customs. Tecumseh was a powerful leader and warrior who believed that Native tribes had to unite to stop American expansion. This idea became known as the Pan-Indian Movement, as Tecumseh worked to bring different tribes together in a common cause.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100">
                          <a:solidFill>
                            <a:schemeClr val="dk1"/>
                          </a:solidFill>
                          <a:latin typeface="Inter"/>
                          <a:ea typeface="Inter"/>
                          <a:cs typeface="Inter"/>
                          <a:sym typeface="Inter"/>
                        </a:rPr>
                        <a:t>Tenskwatawa and his followers built a settlement called Prophetstown in present-day Indiana as a center for Native resistance. In 1811, U.S. forces led by Governor William Henry Harrison attacked Prophetstown in the Battle of Tippecanoe. The Americans burned the village and scattered Tenskwatawa's followers. Although Tecumseh was away recruiting allies at the time, the battle weakened Native resistance and made it harder for them to resist American expansion.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100">
                          <a:solidFill>
                            <a:schemeClr val="dk1"/>
                          </a:solidFill>
                          <a:latin typeface="Inter"/>
                          <a:ea typeface="Inter"/>
                          <a:cs typeface="Inter"/>
                          <a:sym typeface="Inter"/>
                        </a:rPr>
                        <a:t>When the War of 1812 broke out between the United States and Britain, Tecumseh and his followers allied with the British. The British helped supply Native warriors and fought alongside them in battles around the Great Lakes. However, in 1813, Tecumseh was killed at the Battle of the Thames, a major defeat for Native resistance. Without Tecumseh's leadership, the Pan-Indian alliance fell apart, and Native tribes lost even more land after the war.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t/>
                      </a:r>
                      <a:endParaRPr i="1" sz="1100">
                        <a:solidFill>
                          <a:schemeClr val="dk1"/>
                        </a:solidFill>
                      </a:endParaRPr>
                    </a:p>
                    <a:p>
                      <a:pPr indent="0" lvl="0" marL="0" rtl="0" algn="l">
                        <a:spcBef>
                          <a:spcPts val="120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A. What was the purpose of the Treaty of Greenville and the Treaty of Fort Wayne?</a:t>
                      </a:r>
                      <a:endParaRPr b="1" sz="10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000">
                          <a:solidFill>
                            <a:srgbClr val="E95C3D"/>
                          </a:solidFill>
                          <a:latin typeface="Inter"/>
                          <a:ea typeface="Inter"/>
                          <a:cs typeface="Inter"/>
                          <a:sym typeface="Inter"/>
                        </a:rPr>
                        <a:t>These treaties forced Native tribes to give up vast amounts of land to the U.S. government, even though many Native people felt they were signed unfairly.</a:t>
                      </a:r>
                      <a:endParaRPr sz="1000">
                        <a:solidFill>
                          <a:srgbClr val="E95C3D"/>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b="1" lang="en" sz="1000">
                          <a:solidFill>
                            <a:schemeClr val="dk1"/>
                          </a:solidFill>
                          <a:latin typeface="Inter"/>
                          <a:ea typeface="Inter"/>
                          <a:cs typeface="Inter"/>
                          <a:sym typeface="Inter"/>
                        </a:rPr>
                        <a:t>B. What was the goal of the Pan-Indian Movement?</a:t>
                      </a:r>
                      <a:endParaRPr b="1" sz="10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000">
                          <a:solidFill>
                            <a:srgbClr val="E95C3D"/>
                          </a:solidFill>
                          <a:latin typeface="Inter"/>
                          <a:ea typeface="Inter"/>
                          <a:cs typeface="Inter"/>
                          <a:sym typeface="Inter"/>
                        </a:rPr>
                        <a:t>The movement aimed to unify Native tribes so they could work together to resist the expansion of the United States into their lands.</a:t>
                      </a:r>
                      <a:endParaRPr sz="1000">
                        <a:solidFill>
                          <a:srgbClr val="E95C3D"/>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C. What happened at the Battle of Tippecanoe?</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000">
                          <a:solidFill>
                            <a:srgbClr val="E95C3D"/>
                          </a:solidFill>
                          <a:latin typeface="Inter"/>
                          <a:ea typeface="Inter"/>
                          <a:cs typeface="Inter"/>
                          <a:sym typeface="Inter"/>
                        </a:rPr>
                        <a:t>U.S. forces attacked Prophetstown, burned it down, and forced Tenskwatawa’s followers to flee, making Native resistance more difficult.</a:t>
                      </a:r>
                      <a:endParaRPr sz="1000">
                        <a:solidFill>
                          <a:srgbClr val="E95C3D"/>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chemeClr val="dk1"/>
                          </a:solidFill>
                          <a:latin typeface="Inter"/>
                          <a:ea typeface="Inter"/>
                          <a:cs typeface="Inter"/>
                          <a:sym typeface="Inter"/>
                        </a:rPr>
                        <a:t>D. Why was Tecumseh’s death at the Battle of the Thames important?</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000">
                          <a:solidFill>
                            <a:srgbClr val="E95C3D"/>
                          </a:solidFill>
                          <a:latin typeface="Inter"/>
                          <a:ea typeface="Inter"/>
                          <a:cs typeface="Inter"/>
                          <a:sym typeface="Inter"/>
                        </a:rPr>
                        <a:t>Tecumseh’s death led to the collapse of the Native alliance, making it harder for tribes to resist further land losses to the U.S. government.</a:t>
                      </a:r>
                      <a:endParaRPr sz="1000">
                        <a:solidFill>
                          <a:srgbClr val="E95C3D"/>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sz="1000">
                        <a:solidFill>
                          <a:srgbClr val="E95C3D"/>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2" name="Google Shape;72;p14"/>
          <p:cNvSpPr txBox="1"/>
          <p:nvPr/>
        </p:nvSpPr>
        <p:spPr>
          <a:xfrm>
            <a:off x="1878100" y="652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73" name="Google Shape;73;p14"/>
          <p:cNvPicPr preferRelativeResize="0"/>
          <p:nvPr/>
        </p:nvPicPr>
        <p:blipFill rotWithShape="1">
          <a:blip r:embed="rId4">
            <a:alphaModFix/>
          </a:blip>
          <a:srcRect b="0" l="0" r="0" t="0"/>
          <a:stretch/>
        </p:blipFill>
        <p:spPr>
          <a:xfrm>
            <a:off x="694375" y="570074"/>
            <a:ext cx="1019100" cy="1019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